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8"/>
  </p:notesMasterIdLst>
  <p:sldIdLst>
    <p:sldId id="463" r:id="rId2"/>
    <p:sldId id="285" r:id="rId3"/>
    <p:sldId id="423" r:id="rId4"/>
    <p:sldId id="434" r:id="rId5"/>
    <p:sldId id="441" r:id="rId6"/>
    <p:sldId id="443" r:id="rId7"/>
    <p:sldId id="445" r:id="rId8"/>
    <p:sldId id="446" r:id="rId9"/>
    <p:sldId id="479" r:id="rId10"/>
    <p:sldId id="466" r:id="rId11"/>
    <p:sldId id="469" r:id="rId12"/>
    <p:sldId id="470" r:id="rId13"/>
    <p:sldId id="447" r:id="rId14"/>
    <p:sldId id="449" r:id="rId15"/>
    <p:sldId id="489" r:id="rId16"/>
    <p:sldId id="491" r:id="rId17"/>
    <p:sldId id="493" r:id="rId18"/>
    <p:sldId id="495" r:id="rId19"/>
    <p:sldId id="453" r:id="rId20"/>
    <p:sldId id="496" r:id="rId21"/>
    <p:sldId id="456" r:id="rId22"/>
    <p:sldId id="499" r:id="rId23"/>
    <p:sldId id="288" r:id="rId24"/>
    <p:sldId id="459" r:id="rId25"/>
    <p:sldId id="460" r:id="rId26"/>
    <p:sldId id="294" r:id="rId2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>
        <p:scale>
          <a:sx n="200" d="100"/>
          <a:sy n="200" d="100"/>
        </p:scale>
        <p:origin x="-4003" y="-2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260522289902479E-2"/>
          <c:y val="4.0163487538567605E-2"/>
          <c:w val="0.43700884479969859"/>
          <c:h val="0.92156100090755866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8E9-479C-806E-03EE1AA908F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D8E9-479C-806E-03EE1AA908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D8E9-479C-806E-03EE1AA908F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D8E9-479C-806E-03EE1AA908FB}"/>
              </c:ext>
            </c:extLst>
          </c:dPt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</a:defRPr>
                    </a:pPr>
                    <a:r>
                      <a:rPr lang="en-US">
                        <a:highlight>
                          <a:srgbClr val="000000"/>
                        </a:highlight>
                      </a:rPr>
                      <a:t>59,2%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8E9-479C-806E-03EE1AA908FB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</a:defRPr>
                    </a:pPr>
                    <a:r>
                      <a:rPr lang="en-US">
                        <a:highlight>
                          <a:srgbClr val="000000"/>
                        </a:highlight>
                      </a:rPr>
                      <a:t>8,9%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8E9-479C-806E-03EE1AA908FB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</a:defRPr>
                    </a:pPr>
                    <a:r>
                      <a:rPr lang="en-US">
                        <a:highlight>
                          <a:srgbClr val="000000"/>
                        </a:highlight>
                      </a:rPr>
                      <a:t>30,8%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8E9-479C-806E-03EE1AA908FB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</a:defRPr>
                    </a:pPr>
                    <a:r>
                      <a:rPr lang="en-US">
                        <a:highlight>
                          <a:srgbClr val="000000"/>
                        </a:highlight>
                      </a:rPr>
                      <a:t>1,1%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8E9-479C-806E-03EE1AA90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IIaPGWCLC!$F$25:$I$25</c:f>
              <c:numCache>
                <c:formatCode>0.0</c:formatCode>
                <c:ptCount val="4"/>
                <c:pt idx="0">
                  <c:v>59.2</c:v>
                </c:pt>
                <c:pt idx="1">
                  <c:v>8.9</c:v>
                </c:pt>
                <c:pt idx="2">
                  <c:v>30.8</c:v>
                </c:pt>
                <c:pt idx="3">
                  <c:v>1.0999999999999943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8E9-479C-806E-03EE1AA908FB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8E9-479C-806E-03EE1AA908F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8E9-479C-806E-03EE1AA908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8E9-479C-806E-03EE1AA908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8E9-479C-806E-03EE1AA908F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8E9-479C-806E-03EE1AA908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D8E9-479C-806E-03EE1AA908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D8E9-479C-806E-03EE1AA908F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D8E9-479C-806E-03EE1AA90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8E9-479C-806E-03EE1AA908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3898108535365785"/>
          <c:y val="0.19725056618971559"/>
          <c:w val="0.41963875177330939"/>
          <c:h val="0.6772394492856769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67147903648124E-2"/>
          <c:y val="0"/>
          <c:w val="0.70456527926455903"/>
          <c:h val="0.92923124463345397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C0-4B92-A5ED-6B6AC4E37F2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C0-4B92-A5ED-6B6AC4E37F2B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C0-4B92-A5ED-6B6AC4E37F2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GZachWisla!$D$28:$F$28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GZachWisla!$D$30:$F$30</c:f>
              <c:numCache>
                <c:formatCode>0%</c:formatCode>
                <c:ptCount val="3"/>
                <c:pt idx="0">
                  <c:v>0.66812227074235808</c:v>
                </c:pt>
                <c:pt idx="1">
                  <c:v>1.3100436681222707E-2</c:v>
                </c:pt>
                <c:pt idx="2">
                  <c:v>0.31877729257641924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C0-4B92-A5ED-6B6AC4E37F2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25726762330229"/>
          <c:y val="0.40595982793817442"/>
          <c:w val="0.16864765456026681"/>
          <c:h val="0.3244461217759563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279424349978068E-2"/>
          <c:y val="6.8848822072644145E-2"/>
          <c:w val="0.47425028368549016"/>
          <c:h val="0.84344361188722372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E9-4524-8E68-E13C349B820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E9-4524-8E68-E13C349B820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E9-4524-8E68-E13C349B82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6E9-4524-8E68-E13C349B820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45,9%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E9-4524-8E68-E13C349B82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6E9-4524-8E68-E13C349B820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43,3%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6E9-4524-8E68-E13C349B820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6E9-4524-8E68-E13C349B82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Dunaj!$L$2:$L$5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IIaPGWCLC!$F$19:$I$19</c:f>
              <c:numCache>
                <c:formatCode>0.0</c:formatCode>
                <c:ptCount val="4"/>
                <c:pt idx="0">
                  <c:v>45.863298099255822</c:v>
                </c:pt>
                <c:pt idx="1">
                  <c:v>5.7647532824572219</c:v>
                </c:pt>
                <c:pt idx="2">
                  <c:v>43.271886998151402</c:v>
                </c:pt>
                <c:pt idx="3">
                  <c:v>5.1000616201355626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6E9-4524-8E68-E13C349B820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321122106466762"/>
          <c:y val="0.2484864158874093"/>
          <c:w val="0.33552578208999428"/>
          <c:h val="0.581038217355645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60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387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448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34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0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33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09.06.2021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Górnej-Zachodniej Wisły </a:t>
            </a:r>
            <a:b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Wisły), Czarnej Orawy (obszar dorzecza Dunaju)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944789-2D78-42AF-945A-81F54D697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Górnej-Zachodniej Wisły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Wisły), Czarnej Orawy (obszar dorzecza Dunaju)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6" y="1373467"/>
            <a:ext cx="6161626" cy="15604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Wisły, obszar dorzecza Dunaju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dwa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- wschodnia i fragment środkowej części kraju, powierzchnia około 185 tys.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59%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Dunaju – południowa część kraju, powierzchnia 385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(poniżej 1% powierzchni kraju)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11643"/>
              </p:ext>
            </p:extLst>
          </p:nvPr>
        </p:nvGraphicFramePr>
        <p:xfrm>
          <a:off x="6652482" y="593726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Wisły, Czarnej Orawy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6872B80-5555-411E-AAD9-11B332E6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013153"/>
              </p:ext>
            </p:extLst>
          </p:nvPr>
        </p:nvGraphicFramePr>
        <p:xfrm>
          <a:off x="257175" y="3402937"/>
          <a:ext cx="2832663" cy="2756389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303276">
                <a:tc>
                  <a:txBody>
                    <a:bodyPr/>
                    <a:lstStyle/>
                    <a:p>
                      <a:pPr marL="182563" indent="-182563" algn="just" rtl="0" font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Małej Wisły (RZGW Gliwice)</a:t>
                      </a:r>
                      <a:endParaRPr lang="pl-PL" sz="1000" b="0" i="0" u="none" strike="noStrike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4404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Górnej-Zachodniej Wisły 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Kraków)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</a:t>
                      </a:r>
                      <a:b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Narwi 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Bugu (RZGW Lublin)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Wisły </a:t>
                      </a:r>
                      <a:b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Warszawa)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Wisły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078277F-6F37-4A04-B7A3-1765BBC1D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969292"/>
              </p:ext>
            </p:extLst>
          </p:nvPr>
        </p:nvGraphicFramePr>
        <p:xfrm>
          <a:off x="3407449" y="3402937"/>
          <a:ext cx="2832663" cy="966197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Dunaju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Czarnej Orawy (RZGW Kraków)</a:t>
                      </a:r>
                    </a:p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</a:t>
                      </a:r>
                      <a:r>
                        <a:rPr lang="pl-PL" sz="1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Czadeczki</a:t>
                      </a: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(RZGW Gliwice)</a:t>
                      </a:r>
                    </a:p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Morawy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6ACCDB2-A543-4273-8FB1-B58AAF3DA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414" y="661758"/>
            <a:ext cx="4185586" cy="52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Górnej-Zachodniej Wisły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7182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powstał z podzielenia regionu wodnego Górnej Wisły (aPGW) na dwa regiony.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12%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małopolskim, świętokrzyskim i niewielkim fragmentem w podkarpackim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Górnej-Zachodniej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oraz jcwpd (podziemne). Brak jcwp przybrzeżnych (CW) i przejściowych (TW) ) oraz jeziornych (LW)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/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Górnej-Zachodniej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/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Górnej-Zachodniej Wisły 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7FECE0A-AAC5-4BC9-8C57-60481D623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433" y="1234654"/>
            <a:ext cx="5628387" cy="4690984"/>
          </a:xfrm>
          <a:prstGeom prst="rect">
            <a:avLst/>
          </a:prstGeom>
        </p:spPr>
      </p:pic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FFB8EC3A-A1D3-4D19-9DBE-205A3703DDE9}"/>
              </a:ext>
            </a:extLst>
          </p:cNvPr>
          <p:cNvGraphicFramePr/>
          <p:nvPr/>
        </p:nvGraphicFramePr>
        <p:xfrm>
          <a:off x="1419064" y="4496412"/>
          <a:ext cx="3057842" cy="145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90709" y="586114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229 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10235" y="1999213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FB44AD8B-7FCE-4A80-81C2-F144AED1D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39149"/>
              </p:ext>
            </p:extLst>
          </p:nvPr>
        </p:nvGraphicFramePr>
        <p:xfrm>
          <a:off x="9459913" y="2451095"/>
          <a:ext cx="2603499" cy="1974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9652A10-F991-41CA-882E-946EBC9AB6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006" y="1233795"/>
            <a:ext cx="5121874" cy="465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90709" y="582930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Górnej-Zachodniej Wisły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9" name="Grupa 28">
            <a:extLst>
              <a:ext uri="{FF2B5EF4-FFF2-40B4-BE49-F238E27FC236}">
                <a16:creationId xmlns:a16="http://schemas.microsoft.com/office/drawing/2014/main" id="{E5B9E601-3567-48FB-B205-4594861A91CA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30" name="Text Box 12">
              <a:extLst>
                <a:ext uri="{FF2B5EF4-FFF2-40B4-BE49-F238E27FC236}">
                  <a16:creationId xmlns:a16="http://schemas.microsoft.com/office/drawing/2014/main" id="{2CEA4F9B-B3D4-44F3-8053-7B6DF7AFC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16BE3011-0461-4654-92DB-CF57FEB2BD93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Text Box 12">
              <a:extLst>
                <a:ext uri="{FF2B5EF4-FFF2-40B4-BE49-F238E27FC236}">
                  <a16:creationId xmlns:a16="http://schemas.microsoft.com/office/drawing/2014/main" id="{14039716-B76E-4254-BC7B-1C13BF81F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6906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33" name="Text Box 12">
              <a:extLst>
                <a:ext uri="{FF2B5EF4-FFF2-40B4-BE49-F238E27FC236}">
                  <a16:creationId xmlns:a16="http://schemas.microsoft.com/office/drawing/2014/main" id="{F6922864-CEE9-416A-A609-BA1CE9753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AE2B32A8-C320-4009-B157-7160002AC5CE}"/>
                </a:ext>
              </a:extLst>
            </p:cNvPr>
            <p:cNvSpPr/>
            <p:nvPr/>
          </p:nvSpPr>
          <p:spPr>
            <a:xfrm>
              <a:off x="510235" y="2242798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A718E80-A197-44D7-B06C-6B61AD8940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831" y="1233795"/>
            <a:ext cx="5080800" cy="46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5070580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422D12B3-F8C3-4B85-B352-70C76E3024F1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0B886DAF-9CB5-4250-AF52-C50391B50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(25%)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6C4CCC95-4A28-4702-A85A-8EBC11FAC945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F1B4AAA5-82DE-4688-B6CB-71EDF54331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7" y="3490676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D115B8D3-3F62-424E-B94F-F05ECC430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D86BBDA6-4944-415D-9B36-2799C7900689}"/>
                </a:ext>
              </a:extLst>
            </p:cNvPr>
            <p:cNvSpPr/>
            <p:nvPr/>
          </p:nvSpPr>
          <p:spPr>
            <a:xfrm>
              <a:off x="443997" y="319982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3AAA3728-8C83-45BD-A3CB-9F0FDCE49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54" y="1222903"/>
            <a:ext cx="5272425" cy="47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Górnej-Zachodniej Wisły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C65CAB4C-4CC3-4CEE-8298-FF51BEEA1F36}"/>
              </a:ext>
            </a:extLst>
          </p:cNvPr>
          <p:cNvGrpSpPr/>
          <p:nvPr/>
        </p:nvGrpSpPr>
        <p:grpSpPr>
          <a:xfrm>
            <a:off x="391226" y="1233795"/>
            <a:ext cx="3334163" cy="4836804"/>
            <a:chOff x="391226" y="1233795"/>
            <a:chExt cx="3334163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4AF7DE99-BB07-4986-AE50-B11B38911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Górnej-Zachodniej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(27%)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(25%)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365FC9E0-B51F-455B-9964-111AF488E50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C4459454-D2B2-4262-9E97-CD6D2CA9E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04" y="347292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Górnej-Zachodniej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65%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4081FC8E-2DAE-41C5-8B3F-B2705F118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63 jcwp, 24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236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20A7ECD0-BFFF-4B02-ACBB-4CE721B60188}"/>
                </a:ext>
              </a:extLst>
            </p:cNvPr>
            <p:cNvSpPr/>
            <p:nvPr/>
          </p:nvSpPr>
          <p:spPr>
            <a:xfrm>
              <a:off x="443997" y="5421585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A9C3001-1FE4-4C4F-8F5B-4A4A581F3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16" y="1233795"/>
            <a:ext cx="5254828" cy="477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2AE822F4-6E21-4F12-AD01-0FF00CC4DB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0122027"/>
              </p:ext>
            </p:extLst>
          </p:nvPr>
        </p:nvGraphicFramePr>
        <p:xfrm>
          <a:off x="724852" y="3297481"/>
          <a:ext cx="4481195" cy="25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Czarnej Orawy (obszar dorzecza Dunaju)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328737"/>
            <a:ext cx="5381625" cy="19687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Czarnej Orawy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obszaru dorzecza Dunaju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regionu wodnego Czarnej Orawy znajduje się w województwie małopolskim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Czarnej Orawy występują jcwp rzeczne (RW),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jeziornych (LW), przybrzeżnych (CW) i przejściowych (TW) 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 i leśne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802942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Czarnej Orawy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Dunaju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449905"/>
              </p:ext>
            </p:extLst>
          </p:nvPr>
        </p:nvGraphicFramePr>
        <p:xfrm>
          <a:off x="807560" y="56535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Czarnej Orawy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C79879A-9829-45BD-8228-01166B371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014" y="1395917"/>
            <a:ext cx="5274426" cy="43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0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Czarnej Orawy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15309"/>
              </p:ext>
            </p:extLst>
          </p:nvPr>
        </p:nvGraphicFramePr>
        <p:xfrm>
          <a:off x="3803650" y="599368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341799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Czarnej Orawy: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4 (80%)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(50%)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Czarnej Orawy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99281"/>
              </p:ext>
            </p:extLst>
          </p:nvPr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229EF68-9FEA-4B8B-9D88-0C87A0A1C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7151" y="1232911"/>
            <a:ext cx="5264583" cy="47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Czarnej Orawy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397102"/>
              </p:ext>
            </p:extLst>
          </p:nvPr>
        </p:nvGraphicFramePr>
        <p:xfrm>
          <a:off x="3872364" y="59769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324244DE-207C-44FC-860F-63A842A4E28C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54789955-ACCA-48FB-BC26-84E72DB7F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Czarnej Orawy: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(80%)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(50%)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8F5D2589-D0C8-4BEF-8E1F-E87155C63756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4CADC63A-9889-4062-B248-7E49AB4FF7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Czarnej Orawy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75597032-8617-4552-9B34-BFE2EDACF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678EAEBF-E8BF-49B7-8390-D94AA416092E}"/>
                </a:ext>
              </a:extLst>
            </p:cNvPr>
            <p:cNvSpPr/>
            <p:nvPr/>
          </p:nvSpPr>
          <p:spPr>
            <a:xfrm>
              <a:off x="540774" y="302885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37CD24B-7825-4511-A15D-B9E84177B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364" y="1233795"/>
            <a:ext cx="5242139" cy="4767784"/>
          </a:xfrm>
          <a:prstGeom prst="rect">
            <a:avLst/>
          </a:prstGeom>
        </p:spPr>
      </p:pic>
      <p:pic>
        <p:nvPicPr>
          <p:cNvPr id="26" name="Obraz 11">
            <a:extLst>
              <a:ext uri="{FF2B5EF4-FFF2-40B4-BE49-F238E27FC236}">
                <a16:creationId xmlns:a16="http://schemas.microsoft.com/office/drawing/2014/main" id="{7591BBB2-14F3-472F-A587-486CE9CCE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Czarnej Orawy – obszary chronione  </a:t>
            </a:r>
            <a:r>
              <a:rPr lang="pl-PL" altLang="pl-PL" sz="1800" b="1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931268"/>
              </p:ext>
            </p:extLst>
          </p:nvPr>
        </p:nvGraphicFramePr>
        <p:xfrm>
          <a:off x="3857463" y="598286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0B7BB222-2E6B-42D2-AC5C-3ABBBD6C5384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71B3C376-9705-450B-A630-F695B0099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Czarnej Orawy: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(80%)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(50%)</a:t>
              </a: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B1A8AC05-9950-4DBA-A651-63AC88B539CB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C7D6529D-F04A-41D7-9A59-8A503DA52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Czarnej Orawy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6FB97FF1-E052-4501-ACA4-70ED549DD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73F33F7A-49FA-4644-833A-4227BEFD6F5D}"/>
                </a:ext>
              </a:extLst>
            </p:cNvPr>
            <p:cNvSpPr/>
            <p:nvPr/>
          </p:nvSpPr>
          <p:spPr>
            <a:xfrm>
              <a:off x="476065" y="5442289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F0AFD382-9078-4AD3-895B-1784E0B57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463" y="1233795"/>
            <a:ext cx="5221566" cy="474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337FD2FC-182C-4936-9A11-94A4AD442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1" y="1540868"/>
            <a:ext cx="4951081" cy="450306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595814"/>
              </p:ext>
            </p:extLst>
          </p:nvPr>
        </p:nvGraphicFramePr>
        <p:xfrm>
          <a:off x="119062" y="5977901"/>
          <a:ext cx="5733098" cy="214313"/>
        </p:xfrm>
        <a:graphic>
          <a:graphicData uri="http://schemas.openxmlformats.org/drawingml/2006/table">
            <a:tbl>
              <a:tblPr/>
              <a:tblGrid>
                <a:gridCol w="5733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239328"/>
              </p:ext>
            </p:extLst>
          </p:nvPr>
        </p:nvGraphicFramePr>
        <p:xfrm>
          <a:off x="7240920" y="5987961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225604"/>
              </p:ext>
            </p:extLst>
          </p:nvPr>
        </p:nvGraphicFramePr>
        <p:xfrm>
          <a:off x="4066859" y="2529865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599074B-C68C-4939-8F37-3EDDFF255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920" y="1474839"/>
            <a:ext cx="4951080" cy="450306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4D9803D-D168-435F-8AA7-F24FCA0ED982}"/>
              </a:ext>
            </a:extLst>
          </p:cNvPr>
          <p:cNvSpPr txBox="1"/>
          <p:nvPr/>
        </p:nvSpPr>
        <p:spPr>
          <a:xfrm>
            <a:off x="4979642" y="3431679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Obraz zawierający mapa&#10;&#10;Opis wygenerowany automatycznie">
            <a:extLst>
              <a:ext uri="{FF2B5EF4-FFF2-40B4-BE49-F238E27FC236}">
                <a16:creationId xmlns:a16="http://schemas.microsoft.com/office/drawing/2014/main" id="{D2B7767A-FADB-4A22-BBA7-C9573F286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7" y="1462038"/>
            <a:ext cx="4951080" cy="450306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711774"/>
              </p:ext>
            </p:extLst>
          </p:nvPr>
        </p:nvGraphicFramePr>
        <p:xfrm>
          <a:off x="214116" y="5946685"/>
          <a:ext cx="5881884" cy="214313"/>
        </p:xfrm>
        <a:graphic>
          <a:graphicData uri="http://schemas.openxmlformats.org/drawingml/2006/table">
            <a:tbl>
              <a:tblPr/>
              <a:tblGrid>
                <a:gridCol w="5881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753502"/>
              </p:ext>
            </p:extLst>
          </p:nvPr>
        </p:nvGraphicFramePr>
        <p:xfrm>
          <a:off x="7240920" y="5986422"/>
          <a:ext cx="5072999" cy="214313"/>
        </p:xfrm>
        <a:graphic>
          <a:graphicData uri="http://schemas.openxmlformats.org/drawingml/2006/table">
            <a:tbl>
              <a:tblPr/>
              <a:tblGrid>
                <a:gridCol w="5072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4B63A17-8276-4D54-AB35-9DBF3B556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179142"/>
              </p:ext>
            </p:extLst>
          </p:nvPr>
        </p:nvGraphicFramePr>
        <p:xfrm>
          <a:off x="4066859" y="255270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4493458-DEB3-4762-A5A2-8D9DA26FD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920" y="1483360"/>
            <a:ext cx="4951080" cy="450306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CD711714-D2F0-4C27-B0E1-9E2A5CD0C047}"/>
              </a:ext>
            </a:extLst>
          </p:cNvPr>
          <p:cNvSpPr txBox="1"/>
          <p:nvPr/>
        </p:nvSpPr>
        <p:spPr>
          <a:xfrm>
            <a:off x="4979642" y="3431679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3436897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C2F7430A-866A-40AE-A7BC-B1FC67699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3" y="1483361"/>
            <a:ext cx="4949138" cy="4501296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823604"/>
              </p:ext>
            </p:extLst>
          </p:nvPr>
        </p:nvGraphicFramePr>
        <p:xfrm>
          <a:off x="69971" y="5984657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146981"/>
              </p:ext>
            </p:extLst>
          </p:nvPr>
        </p:nvGraphicFramePr>
        <p:xfrm>
          <a:off x="7240920" y="5984655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A3F5D82-26DE-48DF-A991-4521BFD411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863" y="1483360"/>
            <a:ext cx="4949137" cy="4501295"/>
          </a:xfrm>
          <a:prstGeom prst="rect">
            <a:avLst/>
          </a:prstGeom>
        </p:spPr>
      </p:pic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B389AB62-4C0A-4213-B207-CC0F63A39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517775"/>
              </p:ext>
            </p:extLst>
          </p:nvPr>
        </p:nvGraphicFramePr>
        <p:xfrm>
          <a:off x="4066859" y="255270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FA1216EC-ABD1-46AE-A6E6-475C04114C52}"/>
              </a:ext>
            </a:extLst>
          </p:cNvPr>
          <p:cNvSpPr txBox="1"/>
          <p:nvPr/>
        </p:nvSpPr>
        <p:spPr>
          <a:xfrm>
            <a:off x="4979642" y="3431679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260787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mapa&#10;&#10;Opis wygenerowany automatycznie">
            <a:extLst>
              <a:ext uri="{FF2B5EF4-FFF2-40B4-BE49-F238E27FC236}">
                <a16:creationId xmlns:a16="http://schemas.microsoft.com/office/drawing/2014/main" id="{E3CB45E3-1AF7-419E-B24F-992A46E48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5" y="1504038"/>
            <a:ext cx="4949138" cy="4501295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048352"/>
              </p:ext>
            </p:extLst>
          </p:nvPr>
        </p:nvGraphicFramePr>
        <p:xfrm>
          <a:off x="58373" y="5983992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91093"/>
              </p:ext>
            </p:extLst>
          </p:nvPr>
        </p:nvGraphicFramePr>
        <p:xfrm>
          <a:off x="7203759" y="5966748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D9F00D97-11C3-4E93-8FF4-5B93E6000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863" y="1504038"/>
            <a:ext cx="4949137" cy="4501295"/>
          </a:xfrm>
          <a:prstGeom prst="rect">
            <a:avLst/>
          </a:prstGeom>
        </p:spPr>
      </p:pic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151F74EB-756C-41E6-AB7C-96279A228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626635"/>
              </p:ext>
            </p:extLst>
          </p:nvPr>
        </p:nvGraphicFramePr>
        <p:xfrm>
          <a:off x="4066859" y="255270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4429B947-10E3-4E15-9CCA-0900E438B149}"/>
              </a:ext>
            </a:extLst>
          </p:cNvPr>
          <p:cNvSpPr txBox="1"/>
          <p:nvPr/>
        </p:nvSpPr>
        <p:spPr>
          <a:xfrm>
            <a:off x="4979642" y="3431679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1820715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 descr="Obraz zawierający mapa&#10;&#10;Opis wygenerowany automatycznie">
            <a:extLst>
              <a:ext uri="{FF2B5EF4-FFF2-40B4-BE49-F238E27FC236}">
                <a16:creationId xmlns:a16="http://schemas.microsoft.com/office/drawing/2014/main" id="{E382C41E-B3BC-4832-805D-8442CE81B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4" y="1504038"/>
            <a:ext cx="4872837" cy="443189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590637"/>
              </p:ext>
            </p:extLst>
          </p:nvPr>
        </p:nvGraphicFramePr>
        <p:xfrm>
          <a:off x="197339" y="5909225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793050"/>
              </p:ext>
            </p:extLst>
          </p:nvPr>
        </p:nvGraphicFramePr>
        <p:xfrm>
          <a:off x="7185305" y="5935937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F1B3DD0B-4523-404A-8B77-39E5DCEE2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863" y="1504038"/>
            <a:ext cx="4949137" cy="4501295"/>
          </a:xfrm>
          <a:prstGeom prst="rect">
            <a:avLst/>
          </a:prstGeom>
        </p:spPr>
      </p:pic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E67A1BC2-0BE6-4B85-8C5B-6777F9783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437446"/>
              </p:ext>
            </p:extLst>
          </p:nvPr>
        </p:nvGraphicFramePr>
        <p:xfrm>
          <a:off x="4066859" y="255270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9B0C9507-EE8B-47F7-975F-66D49DEB004F}"/>
              </a:ext>
            </a:extLst>
          </p:cNvPr>
          <p:cNvSpPr txBox="1"/>
          <p:nvPr/>
        </p:nvSpPr>
        <p:spPr>
          <a:xfrm>
            <a:off x="4979642" y="3431679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nie dotyczy z uwagi na brak tej kategorii wód </a:t>
            </a:r>
            <a:b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7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</a:p>
        </p:txBody>
      </p:sp>
    </p:spTree>
    <p:extLst>
      <p:ext uri="{BB962C8B-B14F-4D97-AF65-F5344CB8AC3E}">
        <p14:creationId xmlns:p14="http://schemas.microsoft.com/office/powerpoint/2010/main" val="3229114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993293"/>
              </p:ext>
            </p:extLst>
          </p:nvPr>
        </p:nvGraphicFramePr>
        <p:xfrm>
          <a:off x="6526083" y="59848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748111"/>
              </p:ext>
            </p:extLst>
          </p:nvPr>
        </p:nvGraphicFramePr>
        <p:xfrm>
          <a:off x="1109469" y="598187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0EA5CC4E-8ABF-43B0-8036-D7363A413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17" y="1673728"/>
            <a:ext cx="4795202" cy="4361289"/>
          </a:xfrm>
          <a:prstGeom prst="rect">
            <a:avLst/>
          </a:prstGeom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BE9C42E-F88A-4D84-B06F-6CC08B942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043" y="1673729"/>
            <a:ext cx="4795203" cy="436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Górnej-Zachodniej Wisły i region wodny Czarnej Orawy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177228"/>
              </p:ext>
            </p:extLst>
          </p:nvPr>
        </p:nvGraphicFramePr>
        <p:xfrm>
          <a:off x="7203759" y="59954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jcwpd- region wodny Czarnej Orawy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416324"/>
              </p:ext>
            </p:extLst>
          </p:nvPr>
        </p:nvGraphicFramePr>
        <p:xfrm>
          <a:off x="0" y="59954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 - region wodny Górnej-Zachodniej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7AB9D15-5271-4695-9E9B-ADB87CD02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759" y="1428873"/>
            <a:ext cx="5020884" cy="4566549"/>
          </a:xfrm>
          <a:prstGeom prst="rect">
            <a:avLst/>
          </a:prstGeom>
        </p:spPr>
      </p:pic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502DA04F-6A3E-44C2-965D-182BBE669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65" y="1428873"/>
            <a:ext cx="5061074" cy="4603102"/>
          </a:xfrm>
          <a:prstGeom prst="rect">
            <a:avLst/>
          </a:prstGeom>
        </p:spPr>
      </p:pic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70CE2DCC-624E-48C1-B653-7FC4FD428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258023"/>
              </p:ext>
            </p:extLst>
          </p:nvPr>
        </p:nvGraphicFramePr>
        <p:xfrm>
          <a:off x="4066859" y="255270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Górnej-Zachodniej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Czarnej Orawy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44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45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Górnej-Zachodniej Wisły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Górnej-Zachodniej Wisły 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45424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DF3D8C4B-99C5-4DD9-B350-86E94D4D6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74" y="1190069"/>
            <a:ext cx="4923372" cy="4477862"/>
          </a:xfrm>
          <a:prstGeom prst="rect">
            <a:avLst/>
          </a:prstGeom>
        </p:spPr>
      </p:pic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95275A3F-17A5-48C1-903B-F318B9280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6586" y="1156732"/>
            <a:ext cx="4960027" cy="45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BD90AC9-BA6E-4005-AECA-B7705F89C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297" y="1222338"/>
            <a:ext cx="5090451" cy="4629822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490" y="2675140"/>
            <a:ext cx="2016807" cy="12388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Czarnej Orawy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Czarnej Orawy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645609"/>
            <a:ext cx="1990916" cy="128853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4A2E82C-471B-4E9D-9332-522CE9979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" y="1222338"/>
            <a:ext cx="5090451" cy="46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110703"/>
            <a:ext cx="11141075" cy="19625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1% 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osiągnęło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92%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6" y="3110703"/>
            <a:ext cx="5833110" cy="16655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Czarnej Orawy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brak jcwpd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potwierdzonym osiągnięciem zakładanego celu środowiskowego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2645</Words>
  <Application>Microsoft Office PowerPoint</Application>
  <PresentationFormat>Panoramiczny</PresentationFormat>
  <Paragraphs>354</Paragraphs>
  <Slides>26</Slides>
  <Notes>26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401</cp:revision>
  <dcterms:created xsi:type="dcterms:W3CDTF">2017-12-14T14:22:37Z</dcterms:created>
  <dcterms:modified xsi:type="dcterms:W3CDTF">2021-06-09T14:08:13Z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